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912" r:id="rId1"/>
  </p:sldMasterIdLst>
  <p:sldIdLst>
    <p:sldId id="259" r:id="rId2"/>
    <p:sldId id="261" r:id="rId3"/>
    <p:sldId id="257" r:id="rId4"/>
    <p:sldId id="268" r:id="rId5"/>
    <p:sldId id="269" r:id="rId6"/>
    <p:sldId id="271" r:id="rId7"/>
    <p:sldId id="270" r:id="rId8"/>
    <p:sldId id="272" r:id="rId9"/>
    <p:sldId id="274" r:id="rId10"/>
    <p:sldId id="275" r:id="rId11"/>
    <p:sldId id="281" r:id="rId12"/>
    <p:sldId id="282" r:id="rId13"/>
    <p:sldId id="276" r:id="rId14"/>
    <p:sldId id="283" r:id="rId15"/>
    <p:sldId id="288" r:id="rId16"/>
    <p:sldId id="289" r:id="rId17"/>
    <p:sldId id="290" r:id="rId18"/>
    <p:sldId id="287" r:id="rId19"/>
    <p:sldId id="277" r:id="rId20"/>
    <p:sldId id="284" r:id="rId21"/>
    <p:sldId id="291" r:id="rId22"/>
    <p:sldId id="293" r:id="rId23"/>
    <p:sldId id="278" r:id="rId24"/>
    <p:sldId id="292" r:id="rId25"/>
    <p:sldId id="286" r:id="rId26"/>
    <p:sldId id="296" r:id="rId27"/>
    <p:sldId id="295" r:id="rId28"/>
    <p:sldId id="297" r:id="rId29"/>
    <p:sldId id="279" r:id="rId30"/>
    <p:sldId id="285" r:id="rId31"/>
    <p:sldId id="280" r:id="rId32"/>
    <p:sldId id="294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35E"/>
    <a:srgbClr val="00805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94694" autoAdjust="0"/>
  </p:normalViewPr>
  <p:slideViewPr>
    <p:cSldViewPr snapToGrid="0" snapToObjects="1">
      <p:cViewPr varScale="1">
        <p:scale>
          <a:sx n="179" d="100"/>
          <a:sy n="179" d="100"/>
        </p:scale>
        <p:origin x="-25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B3289-71FF-CF49-B35A-5379837907C9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8F30E6-5059-1447-BD72-074BFCB6973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D04E9-97E6-6946-B453-51EC51C0ADB6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A8908-3DF5-DA4E-9DBF-75FCB1FC6F5D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40C34-A4F3-D743-A2BC-FFB235FC4ACF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3E41-A82D-1346-AF5F-52B022A6B60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4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E543C-0F75-BB4E-BEC6-BEE5FC06A5EF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67562-F234-A546-9AA4-2A17134B82A1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DDEC6-0D98-B24E-82CE-CAC18BB39D66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6EB73-153A-2440-9F18-5BC8968EEA10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5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3E597-2EA3-984A-BFC9-3E484FDFC193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1A62B-D827-0E4C-9B37-4CA06952B2A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3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580C3-8426-C44E-993D-1658DDB1E784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CD3C5-0729-7141-8785-9C849C3A62B4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3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1A64E-971B-9E48-BF50-7127668633F4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22C83-4F04-764D-A437-ED6540C8DD89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1668-9228-724F-8960-C51F26DDD082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8488F-4519-9645-B8A7-986F9B366F8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8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FCF16-3771-2349-8161-5EB40D34317B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AD3EE-C132-5F46-B150-4FA6BAB1E4F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4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Arrastre la imagen al marcador de posición o haga clic en el icono para agregar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454E2-E52A-9146-9898-E88E473AF3E2}" type="datetime4">
              <a:rPr lang="en-US"/>
              <a:pPr>
                <a:defRPr/>
              </a:pPr>
              <a:t>junio 4, 2017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FE6B898-9EA8-214C-8E1E-C2DFD4D36BF5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1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A22CBC-9856-9845-B59C-2AFC36E62CC8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219" y="5885656"/>
            <a:ext cx="13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400" b="1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B911BC-B929-DC4C-9F70-273DF476ABDB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5" y="0"/>
            <a:ext cx="142875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5" y="1371600"/>
            <a:ext cx="142875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6" r:id="rId9"/>
    <p:sldLayoutId id="2147483933" r:id="rId10"/>
    <p:sldLayoutId id="2147483934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9pPr>
    </p:titleStyle>
    <p:bodyStyle>
      <a:lvl1pPr algn="l" rtl="0" fontAlgn="base">
        <a:spcBef>
          <a:spcPct val="20000"/>
        </a:spcBef>
        <a:spcAft>
          <a:spcPts val="600"/>
        </a:spcAft>
        <a:buFont typeface="Arial" charset="0"/>
        <a:defRPr sz="2000" b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em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CuadroTexto 8"/>
          <p:cNvSpPr txBox="1">
            <a:spLocks noChangeArrowheads="1"/>
          </p:cNvSpPr>
          <p:nvPr/>
        </p:nvSpPr>
        <p:spPr bwMode="auto">
          <a:xfrm>
            <a:off x="5683250" y="6376988"/>
            <a:ext cx="458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400">
                <a:solidFill>
                  <a:schemeClr val="tx2"/>
                </a:solidFill>
                <a:latin typeface="Gill Sans" charset="0"/>
                <a:cs typeface="Gill Sans" charset="0"/>
              </a:rPr>
              <a:t>Facultad de Ciencias de la Comunicación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-127000" y="5349875"/>
            <a:ext cx="9271000" cy="15081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4100" name="Imagen 19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5626100"/>
            <a:ext cx="18732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ítulo 1"/>
          <p:cNvSpPr txBox="1">
            <a:spLocks/>
          </p:cNvSpPr>
          <p:nvPr/>
        </p:nvSpPr>
        <p:spPr>
          <a:xfrm>
            <a:off x="808038" y="1400175"/>
            <a:ext cx="7508875" cy="1230313"/>
          </a:xfrm>
          <a:prstGeom prst="rect">
            <a:avLst/>
          </a:prstGeom>
          <a:noFill/>
        </p:spPr>
        <p:txBody>
          <a:bodyPr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Navegaci</a:t>
            </a:r>
            <a:r>
              <a:rPr lang="es-ES" sz="4400" dirty="0" smtClean="0">
                <a:latin typeface="Gill Sans"/>
                <a:cs typeface="Gill Sans"/>
              </a:rPr>
              <a:t>ón por posición para un avión autónomo en </a:t>
            </a:r>
            <a:r>
              <a:rPr lang="es-ES" sz="4400" dirty="0" err="1" smtClean="0">
                <a:latin typeface="Gill Sans"/>
                <a:cs typeface="Gill Sans"/>
              </a:rPr>
              <a:t>jderobot</a:t>
            </a:r>
            <a:r>
              <a:rPr lang="es-ES" sz="4400" dirty="0" smtClean="0">
                <a:latin typeface="Gill Sans"/>
                <a:cs typeface="Gill Sans"/>
              </a:rPr>
              <a:t> </a:t>
            </a:r>
            <a:endParaRPr lang="es-ES" sz="9600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198" name="CuadroTexto 15"/>
          <p:cNvSpPr txBox="1">
            <a:spLocks noChangeArrowheads="1"/>
          </p:cNvSpPr>
          <p:nvPr/>
        </p:nvSpPr>
        <p:spPr bwMode="auto">
          <a:xfrm>
            <a:off x="257181" y="1689505"/>
            <a:ext cx="45727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ro-RO" dirty="0" smtClean="0">
                <a:latin typeface="Gill Sans"/>
                <a:cs typeface="Gill Sans"/>
              </a:rPr>
              <a:t>Desarrollo driver JdeRobot para aviones con MAVLink</a:t>
            </a:r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Objetivos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CuadroTexto 15"/>
          <p:cNvSpPr txBox="1">
            <a:spLocks noChangeArrowheads="1"/>
          </p:cNvSpPr>
          <p:nvPr/>
        </p:nvSpPr>
        <p:spPr bwMode="auto">
          <a:xfrm>
            <a:off x="256649" y="3442934"/>
            <a:ext cx="46606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ro-RO" dirty="0" smtClean="0">
                <a:latin typeface="Gill Sans"/>
                <a:cs typeface="Gill Sans"/>
              </a:rPr>
              <a:t>Desarrollo aplicaci</a:t>
            </a:r>
            <a:r>
              <a:rPr lang="ro-RO" dirty="0" smtClean="0">
                <a:latin typeface="Gill Sans"/>
                <a:cs typeface="Gill Sans"/>
              </a:rPr>
              <a:t>ón</a:t>
            </a:r>
            <a:r>
              <a:rPr lang="ro-RO" dirty="0" smtClean="0">
                <a:latin typeface="Gill Sans"/>
                <a:cs typeface="Gill Sans"/>
              </a:rPr>
              <a:t> JdeRobot para teleoperar drones por posici</a:t>
            </a:r>
            <a:r>
              <a:rPr lang="ro-RO" dirty="0" smtClean="0">
                <a:latin typeface="Gill Sans"/>
                <a:cs typeface="Gill Sans"/>
              </a:rPr>
              <a:t>ón</a:t>
            </a:r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37" name="Subtítulo 2"/>
          <p:cNvSpPr txBox="1">
            <a:spLocks/>
          </p:cNvSpPr>
          <p:nvPr/>
        </p:nvSpPr>
        <p:spPr bwMode="auto">
          <a:xfrm>
            <a:off x="5245101" y="1823702"/>
            <a:ext cx="2916237" cy="135114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APM SERVER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38" name="Subtítulo 2"/>
          <p:cNvSpPr txBox="1">
            <a:spLocks/>
          </p:cNvSpPr>
          <p:nvPr/>
        </p:nvSpPr>
        <p:spPr bwMode="auto">
          <a:xfrm>
            <a:off x="5245101" y="3556242"/>
            <a:ext cx="2916237" cy="135114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UAV COMMANDER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898977" y="2377752"/>
            <a:ext cx="1533414" cy="547061"/>
            <a:chOff x="369555" y="2350732"/>
            <a:chExt cx="1533414" cy="547061"/>
          </a:xfrm>
        </p:grpSpPr>
        <p:sp>
          <p:nvSpPr>
            <p:cNvPr id="41" name="Rectángulo 40"/>
            <p:cNvSpPr/>
            <p:nvPr/>
          </p:nvSpPr>
          <p:spPr>
            <a:xfrm>
              <a:off x="369555" y="2350732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err="1" smtClean="0">
                  <a:latin typeface="Gill Sans"/>
                </a:rPr>
                <a:t>Drone</a:t>
              </a:r>
              <a:r>
                <a:rPr lang="es-ES" sz="1600" dirty="0" smtClean="0">
                  <a:latin typeface="Gill Sans"/>
                </a:rPr>
                <a:t> f</a:t>
              </a:r>
              <a:r>
                <a:rPr lang="es-ES" sz="1600" dirty="0" smtClean="0">
                  <a:latin typeface="Gill Sans"/>
                </a:rPr>
                <a:t>ísico</a:t>
              </a:r>
              <a:endParaRPr lang="es-ES" sz="1600" dirty="0">
                <a:latin typeface="Gill Sans"/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369555" y="2620885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err="1" smtClean="0">
                  <a:latin typeface="Gill Sans"/>
                </a:rPr>
                <a:t>Drone</a:t>
              </a:r>
              <a:r>
                <a:rPr lang="es-ES" sz="1600" dirty="0" smtClean="0">
                  <a:latin typeface="Gill Sans"/>
                </a:rPr>
                <a:t> simulado</a:t>
              </a:r>
              <a:endParaRPr lang="es-ES" sz="1600" dirty="0">
                <a:latin typeface="Gill Sans"/>
              </a:endParaRP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1900973" y="4093546"/>
            <a:ext cx="1533414" cy="547061"/>
            <a:chOff x="369555" y="4090169"/>
            <a:chExt cx="1533414" cy="547061"/>
          </a:xfrm>
        </p:grpSpPr>
        <p:sp>
          <p:nvSpPr>
            <p:cNvPr id="43" name="Rectángulo 42"/>
            <p:cNvSpPr/>
            <p:nvPr/>
          </p:nvSpPr>
          <p:spPr>
            <a:xfrm>
              <a:off x="369555" y="4090169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smtClean="0">
                  <a:latin typeface="Gill Sans"/>
                </a:rPr>
                <a:t>Despegue</a:t>
              </a:r>
              <a:endParaRPr lang="es-ES" sz="1600" dirty="0">
                <a:latin typeface="Gill Sans"/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369555" y="4360322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smtClean="0">
                  <a:latin typeface="Gill Sans"/>
                </a:rPr>
                <a:t>Aterrizaje</a:t>
              </a:r>
              <a:endParaRPr lang="es-ES" sz="1600" dirty="0">
                <a:latin typeface="Gill Sans"/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1898977" y="4633852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Puntos de paso</a:t>
            </a:r>
            <a:endParaRPr lang="es-ES" sz="1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70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Metodolog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ía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07" y="3709606"/>
            <a:ext cx="5802711" cy="2284388"/>
          </a:xfrm>
          <a:prstGeom prst="rect">
            <a:avLst/>
          </a:prstGeom>
        </p:spPr>
      </p:pic>
      <p:sp>
        <p:nvSpPr>
          <p:cNvPr id="22" name="Subtítulo 2"/>
          <p:cNvSpPr txBox="1">
            <a:spLocks/>
          </p:cNvSpPr>
          <p:nvPr/>
        </p:nvSpPr>
        <p:spPr bwMode="auto">
          <a:xfrm>
            <a:off x="290473" y="4757356"/>
            <a:ext cx="2464297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KANBAN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3" name="Subtítulo 2"/>
          <p:cNvSpPr txBox="1">
            <a:spLocks/>
          </p:cNvSpPr>
          <p:nvPr/>
        </p:nvSpPr>
        <p:spPr bwMode="auto">
          <a:xfrm>
            <a:off x="4990851" y="2355350"/>
            <a:ext cx="2464297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ESPIRAL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3" y="1512241"/>
            <a:ext cx="4226612" cy="22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Metodolog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ía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7" name="Imagen 16" descr="IMG_085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" name="Imagen 17" descr="IMG_086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n 18" descr="IMG_086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" name="Imagen 19" descr="IMG_1016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Imagen 20" descr="IMG_1029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" name="Imagen 24" descr="IMG_1037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Imagen 26" descr="IMG_1043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8" name="Imagen 27" descr="IMG_0063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INFRAESTRUCTURA UTILIZADA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Hardware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Infraestructura Utilizada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6" name="Imagen 5" descr="ardupi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94" y="3462705"/>
            <a:ext cx="4320540" cy="2545080"/>
          </a:xfrm>
          <a:prstGeom prst="rect">
            <a:avLst/>
          </a:prstGeom>
        </p:spPr>
      </p:pic>
      <p:pic>
        <p:nvPicPr>
          <p:cNvPr id="5" name="Imagen 4" descr="bix_genera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11" y="2591629"/>
            <a:ext cx="5113682" cy="34091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525" y="1349518"/>
            <a:ext cx="4296304" cy="2416671"/>
          </a:xfrm>
          <a:prstGeom prst="rect">
            <a:avLst/>
          </a:prstGeom>
        </p:spPr>
      </p:pic>
      <p:sp>
        <p:nvSpPr>
          <p:cNvPr id="19" name="Subtítulo 2"/>
          <p:cNvSpPr txBox="1">
            <a:spLocks/>
          </p:cNvSpPr>
          <p:nvPr/>
        </p:nvSpPr>
        <p:spPr bwMode="auto">
          <a:xfrm>
            <a:off x="4112611" y="2093605"/>
            <a:ext cx="2110389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Ardupilot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 Mega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6383658" y="2072899"/>
            <a:ext cx="2537971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Avi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a Radio-control Bix3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1" name="Subtítulo 2"/>
          <p:cNvSpPr txBox="1">
            <a:spLocks/>
          </p:cNvSpPr>
          <p:nvPr/>
        </p:nvSpPr>
        <p:spPr bwMode="auto">
          <a:xfrm>
            <a:off x="4112611" y="1349518"/>
            <a:ext cx="2110389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RaspBerry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PI3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7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ítulo 2"/>
          <p:cNvSpPr txBox="1">
            <a:spLocks/>
          </p:cNvSpPr>
          <p:nvPr/>
        </p:nvSpPr>
        <p:spPr bwMode="auto">
          <a:xfrm>
            <a:off x="2915275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DRIVERS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939327" y="2999145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c</a:t>
            </a:r>
            <a:r>
              <a:rPr lang="es-ES" sz="1600" dirty="0" err="1" smtClean="0">
                <a:latin typeface="Gill Sans"/>
              </a:rPr>
              <a:t>ameraserver</a:t>
            </a:r>
            <a:endParaRPr lang="es-ES" sz="1600" dirty="0">
              <a:latin typeface="Gill Sans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87613" y="3430751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gazeboserver</a:t>
            </a:r>
            <a:endParaRPr lang="es-ES" sz="1600" dirty="0">
              <a:latin typeface="Gill Sans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078384" y="3862357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MAVLinkServer</a:t>
            </a:r>
            <a:endParaRPr lang="es-ES" sz="1600" dirty="0">
              <a:latin typeface="Gill Sans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929941" y="4293963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  <a:cs typeface="Gill Sans"/>
              </a:rPr>
              <a:t>a</a:t>
            </a:r>
            <a:r>
              <a:rPr lang="es-ES" sz="1600" dirty="0" err="1" smtClean="0">
                <a:latin typeface="Gill Sans"/>
                <a:cs typeface="Gill Sans"/>
              </a:rPr>
              <a:t>rdrone_server</a:t>
            </a:r>
            <a:r>
              <a:rPr lang="es-ES" sz="1600" dirty="0" smtClean="0">
                <a:latin typeface="Gill Sans"/>
                <a:cs typeface="Gill Sans"/>
              </a:rPr>
              <a:t> </a:t>
            </a:r>
            <a:endParaRPr lang="es-ES" sz="1600" dirty="0">
              <a:latin typeface="Gill Sans"/>
              <a:cs typeface="Gill Sans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2702078" y="2301925"/>
            <a:ext cx="3931523" cy="229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Subtítulo 2"/>
          <p:cNvSpPr txBox="1">
            <a:spLocks/>
          </p:cNvSpPr>
          <p:nvPr/>
        </p:nvSpPr>
        <p:spPr bwMode="auto">
          <a:xfrm>
            <a:off x="2931407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2955459" y="2999145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c</a:t>
            </a:r>
            <a:r>
              <a:rPr lang="es-ES" sz="1600" dirty="0" err="1" smtClean="0">
                <a:latin typeface="Gill Sans"/>
              </a:rPr>
              <a:t>ameraview</a:t>
            </a:r>
            <a:endParaRPr lang="es-ES" sz="1600" dirty="0">
              <a:latin typeface="Gill Sans"/>
            </a:endParaRPr>
          </a:p>
        </p:txBody>
      </p:sp>
      <p:sp>
        <p:nvSpPr>
          <p:cNvPr id="56" name="Rectángulo 55"/>
          <p:cNvSpPr/>
          <p:nvPr/>
        </p:nvSpPr>
        <p:spPr>
          <a:xfrm>
            <a:off x="3403745" y="3430751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u</a:t>
            </a:r>
            <a:r>
              <a:rPr lang="es-ES" sz="1600" dirty="0" err="1" smtClean="0">
                <a:latin typeface="Gill Sans"/>
              </a:rPr>
              <a:t>av_viewer</a:t>
            </a:r>
            <a:endParaRPr lang="es-ES" sz="1600" dirty="0">
              <a:latin typeface="Gill Sans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4094516" y="3862357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i</a:t>
            </a:r>
            <a:r>
              <a:rPr lang="es-ES" sz="1600" dirty="0" err="1" smtClean="0">
                <a:latin typeface="Gill Sans"/>
              </a:rPr>
              <a:t>ntrorob</a:t>
            </a:r>
            <a:endParaRPr lang="es-ES" sz="1600" dirty="0">
              <a:latin typeface="Gill Sans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4946073" y="4293963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uavviewerjs</a:t>
            </a:r>
            <a:endParaRPr lang="es-ES" sz="1600" dirty="0"/>
          </a:p>
        </p:txBody>
      </p:sp>
      <p:sp>
        <p:nvSpPr>
          <p:cNvPr id="73" name="Rectángulo 72"/>
          <p:cNvSpPr/>
          <p:nvPr/>
        </p:nvSpPr>
        <p:spPr>
          <a:xfrm>
            <a:off x="2854478" y="2420888"/>
            <a:ext cx="3931523" cy="229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Subtítulo 2"/>
          <p:cNvSpPr txBox="1">
            <a:spLocks/>
          </p:cNvSpPr>
          <p:nvPr/>
        </p:nvSpPr>
        <p:spPr bwMode="auto">
          <a:xfrm>
            <a:off x="2931407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INTERFACES (Pose3D)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 dirty="0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err="1" smtClean="0">
                <a:solidFill>
                  <a:srgbClr val="FFFFFF"/>
                </a:solidFill>
                <a:latin typeface="Gill Sans"/>
                <a:cs typeface="Gill Sans"/>
              </a:rPr>
              <a:t>JdeRobot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Utilizada</a:t>
            </a:r>
          </a:p>
          <a:p>
            <a:pPr fontAlgn="auto">
              <a:defRPr/>
            </a:pP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97115" y="2819111"/>
            <a:ext cx="109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Interfaces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97115" y="3216667"/>
            <a:ext cx="9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Drivers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7115" y="3614223"/>
            <a:ext cx="13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Aplicaciones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97115" y="4011779"/>
            <a:ext cx="111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Utilidades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76069" y="2449779"/>
            <a:ext cx="16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compone de: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76069" y="1645847"/>
            <a:ext cx="635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Gill Sans"/>
                <a:cs typeface="Gill Sans"/>
              </a:rPr>
              <a:t>JdeRobot</a:t>
            </a:r>
            <a:r>
              <a:rPr lang="es-ES_tradnl" dirty="0">
                <a:latin typeface="Gill Sans"/>
                <a:cs typeface="Gill Sans"/>
              </a:rPr>
              <a:t> es un entorno de software creado por el </a:t>
            </a:r>
            <a:r>
              <a:rPr lang="es-ES_tradnl" dirty="0" smtClean="0">
                <a:latin typeface="Gill Sans"/>
                <a:cs typeface="Gill Sans"/>
              </a:rPr>
              <a:t>     laboratorio </a:t>
            </a:r>
            <a:r>
              <a:rPr lang="es-ES_tradnl" dirty="0">
                <a:latin typeface="Gill Sans"/>
                <a:cs typeface="Gill Sans"/>
              </a:rPr>
              <a:t>de </a:t>
            </a:r>
            <a:r>
              <a:rPr lang="es-ES_tradnl" dirty="0" smtClean="0">
                <a:latin typeface="Gill Sans"/>
                <a:cs typeface="Gill Sans"/>
              </a:rPr>
              <a:t>robótica </a:t>
            </a:r>
            <a:r>
              <a:rPr lang="es-ES_tradnl" dirty="0">
                <a:latin typeface="Gill Sans"/>
                <a:cs typeface="Gill Sans"/>
              </a:rPr>
              <a:t>de la Universidad Rey Juan Carlos </a:t>
            </a:r>
          </a:p>
        </p:txBody>
      </p:sp>
      <p:pic>
        <p:nvPicPr>
          <p:cNvPr id="14" name="Imagen 13" descr="Captura de pantalla 2017-06-10 a las 11.07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 b="8450"/>
          <a:stretch/>
        </p:blipFill>
        <p:spPr>
          <a:xfrm>
            <a:off x="2907355" y="2852936"/>
            <a:ext cx="3556000" cy="2631398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89" y="1121684"/>
            <a:ext cx="1177167" cy="12271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88" y="3947904"/>
            <a:ext cx="2036532" cy="203653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t="3899" b="6079"/>
          <a:stretch/>
        </p:blipFill>
        <p:spPr>
          <a:xfrm>
            <a:off x="7082906" y="2436310"/>
            <a:ext cx="1803524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2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73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Protocolo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MAVLink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36" y="5063169"/>
            <a:ext cx="3692128" cy="886111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31800" y="1582575"/>
            <a:ext cx="36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</a:t>
            </a:r>
            <a:r>
              <a:rPr lang="es-ES_tradnl" dirty="0">
                <a:latin typeface="Gill Sans"/>
                <a:cs typeface="Gill Sans"/>
              </a:rPr>
              <a:t>e publicó en 2009 por Lorenz </a:t>
            </a:r>
            <a:r>
              <a:rPr lang="es-ES_tradnl" dirty="0" err="1">
                <a:latin typeface="Gill Sans"/>
                <a:cs typeface="Gill Sans"/>
              </a:rPr>
              <a:t>Meier</a:t>
            </a:r>
            <a:r>
              <a:rPr lang="es-ES_tradnl" dirty="0">
                <a:latin typeface="Gill Sans"/>
                <a:cs typeface="Gill Sans"/>
              </a:rPr>
              <a:t> </a:t>
            </a:r>
            <a:endParaRPr lang="es-ES_tradnl" dirty="0" smtClean="0">
              <a:latin typeface="Gill Sans"/>
              <a:cs typeface="Gill San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21562" y="1857242"/>
            <a:ext cx="28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Gill Sans"/>
                <a:cs typeface="Gill Sans"/>
              </a:rPr>
              <a:t>P</a:t>
            </a:r>
            <a:r>
              <a:rPr lang="es-ES_tradnl" dirty="0">
                <a:latin typeface="Gill Sans"/>
                <a:cs typeface="Gill Sans"/>
              </a:rPr>
              <a:t>ublicado bajo licencia </a:t>
            </a:r>
            <a:r>
              <a:rPr lang="es-ES_tradnl" dirty="0" smtClean="0">
                <a:latin typeface="Gill Sans"/>
                <a:cs typeface="Gill Sans"/>
              </a:rPr>
              <a:t>LGPL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21562" y="2132856"/>
            <a:ext cx="61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"/>
                <a:cs typeface="Gill Sans"/>
              </a:rPr>
              <a:t>Aspira a convertirse en el protocolo </a:t>
            </a:r>
            <a:r>
              <a:rPr lang="es-ES_tradnl" dirty="0" err="1" smtClean="0">
                <a:latin typeface="Gill Sans"/>
                <a:cs typeface="Gill Sans"/>
              </a:rPr>
              <a:t>standard</a:t>
            </a:r>
            <a:r>
              <a:rPr lang="es-ES_tradnl" dirty="0" smtClean="0">
                <a:latin typeface="Gill Sans"/>
                <a:cs typeface="Gill Sans"/>
              </a:rPr>
              <a:t> </a:t>
            </a:r>
            <a:r>
              <a:rPr lang="es-ES_tradnl" dirty="0">
                <a:latin typeface="Gill Sans"/>
                <a:cs typeface="Gill Sans"/>
              </a:rPr>
              <a:t>en </a:t>
            </a:r>
            <a:r>
              <a:rPr lang="es-ES_tradnl" dirty="0" smtClean="0">
                <a:latin typeface="Gill Sans"/>
                <a:cs typeface="Gill Sans"/>
              </a:rPr>
              <a:t>robótica aérea </a:t>
            </a:r>
            <a:endParaRPr lang="es-ES_tradnl" dirty="0">
              <a:latin typeface="Gill Sans"/>
              <a:cs typeface="Gill Sans"/>
            </a:endParaRPr>
          </a:p>
        </p:txBody>
      </p:sp>
      <p:pic>
        <p:nvPicPr>
          <p:cNvPr id="7" name="Imagen 6" descr="Captura de pantalla 2017-06-10 a las 11.47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" y="1412776"/>
            <a:ext cx="8820472" cy="33440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7504" y="5157192"/>
            <a:ext cx="479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Para ayudarnos a construir mensajes </a:t>
            </a:r>
            <a:r>
              <a:rPr lang="es-ES" dirty="0" err="1" smtClean="0"/>
              <a:t>MAVLink</a:t>
            </a:r>
            <a:r>
              <a:rPr lang="es-ES" dirty="0" smtClean="0"/>
              <a:t> usamos </a:t>
            </a:r>
            <a:r>
              <a:rPr lang="es-ES" b="1" dirty="0" err="1" smtClean="0"/>
              <a:t>pyMavlink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894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Mapas y geo-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referenciaci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imageWithDisclaim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6792"/>
            <a:ext cx="4446240" cy="4446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5184"/>
            <a:ext cx="2613742" cy="8991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53" y="5301208"/>
            <a:ext cx="1984846" cy="6708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9512" y="1554510"/>
            <a:ext cx="402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Utilizamos Web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(WMS)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73651" y="1844824"/>
            <a:ext cx="40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</a:t>
            </a:r>
            <a:r>
              <a:rPr lang="es-ES" dirty="0" smtClean="0"/>
              <a:t>étodo mas utilizado para obtenerlos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529198" y="3356992"/>
            <a:ext cx="165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Varias fuentes</a:t>
            </a:r>
            <a:endParaRPr lang="es-ES" dirty="0"/>
          </a:p>
        </p:txBody>
      </p:sp>
      <p:cxnSp>
        <p:nvCxnSpPr>
          <p:cNvPr id="11" name="Conector recto de flecha 10"/>
          <p:cNvCxnSpPr>
            <a:endCxn id="6" idx="0"/>
          </p:cNvCxnSpPr>
          <p:nvPr/>
        </p:nvCxnSpPr>
        <p:spPr>
          <a:xfrm flipH="1">
            <a:off x="1306871" y="3789040"/>
            <a:ext cx="888865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411760" y="3789040"/>
            <a:ext cx="1144240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4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Simulador SITL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SIT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80" y="2210596"/>
            <a:ext cx="5372215" cy="38106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35137" y="1516142"/>
            <a:ext cx="238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Software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35137" y="2780928"/>
            <a:ext cx="268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apoya en el simuladores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35137" y="1830246"/>
            <a:ext cx="305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Nos permite simular hardware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35137" y="21558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puede lanzar junto a </a:t>
            </a:r>
            <a:r>
              <a:rPr lang="es-ES" dirty="0" err="1" smtClean="0">
                <a:latin typeface="Gill Sans"/>
                <a:cs typeface="Gill Sans"/>
              </a:rPr>
              <a:t>MAVProxy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35137" y="2492896"/>
            <a:ext cx="302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puede integrar con </a:t>
            </a:r>
            <a:r>
              <a:rPr lang="es-ES" dirty="0" err="1" smtClean="0">
                <a:latin typeface="Gill Sans"/>
                <a:cs typeface="Gill Sans"/>
              </a:rPr>
              <a:t>Gazebo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1054959" y="336255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JSBSIM</a:t>
            </a:r>
            <a:endParaRPr lang="es-ES" sz="1600" dirty="0">
              <a:latin typeface="Gill Sans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054959" y="372259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  <a:cs typeface="Gill Sans"/>
              </a:rPr>
              <a:t>CRRCSim</a:t>
            </a:r>
            <a:endParaRPr lang="es-ES" sz="1600" dirty="0">
              <a:latin typeface="Gill Sans"/>
              <a:cs typeface="Gill Sans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043608" y="408263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  <a:cs typeface="Gill Sans"/>
              </a:rPr>
              <a:t>Last_letter</a:t>
            </a:r>
            <a:endParaRPr lang="es-E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1182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APM SERVER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INTRODUCCI</a:t>
            </a:r>
            <a:r>
              <a:rPr lang="es-ES" sz="4400" dirty="0" smtClean="0">
                <a:latin typeface="Gill Sans"/>
                <a:cs typeface="Gill Sans"/>
              </a:rPr>
              <a:t>ÓN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Diseño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6" name="Imagen 5" descr="disen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4" r="1084" b="11489"/>
          <a:stretch/>
        </p:blipFill>
        <p:spPr>
          <a:xfrm>
            <a:off x="1331640" y="1916832"/>
            <a:ext cx="6613200" cy="3394800"/>
          </a:xfrm>
          <a:prstGeom prst="rect">
            <a:avLst/>
          </a:prstGeom>
        </p:spPr>
      </p:pic>
      <p:grpSp>
        <p:nvGrpSpPr>
          <p:cNvPr id="36" name="Agrupar 35"/>
          <p:cNvGrpSpPr/>
          <p:nvPr/>
        </p:nvGrpSpPr>
        <p:grpSpPr>
          <a:xfrm>
            <a:off x="827584" y="1412776"/>
            <a:ext cx="7374749" cy="4515966"/>
            <a:chOff x="35496" y="116632"/>
            <a:chExt cx="9102941" cy="6518515"/>
          </a:xfrm>
        </p:grpSpPr>
        <p:sp>
          <p:nvSpPr>
            <p:cNvPr id="37" name="Rectángulo redondeado 36"/>
            <p:cNvSpPr/>
            <p:nvPr/>
          </p:nvSpPr>
          <p:spPr>
            <a:xfrm>
              <a:off x="35496" y="116632"/>
              <a:ext cx="9102941" cy="651851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824875" y="667413"/>
              <a:ext cx="7676047" cy="1687975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CONEXI</a:t>
              </a:r>
              <a:r>
                <a:rPr lang="es-ES" dirty="0" smtClean="0"/>
                <a:t>ÓN APLICACIONES JDEROBOT</a:t>
              </a:r>
              <a:endParaRPr lang="es-ES" dirty="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824875" y="2494701"/>
              <a:ext cx="7676047" cy="1687975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INTERPRETACI</a:t>
              </a:r>
              <a:r>
                <a:rPr lang="es-ES" dirty="0" smtClean="0"/>
                <a:t>ÓN</a:t>
              </a:r>
              <a:endParaRPr lang="es-ES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824875" y="4321989"/>
              <a:ext cx="7676047" cy="1687975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CONEXI</a:t>
              </a:r>
              <a:r>
                <a:rPr lang="es-ES" dirty="0" smtClean="0"/>
                <a:t>ÓN MAVLINK</a:t>
              </a:r>
              <a:endParaRPr lang="es-ES" dirty="0"/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1467100" y="3060280"/>
            <a:ext cx="6218751" cy="1169413"/>
            <a:chOff x="1547664" y="3717032"/>
            <a:chExt cx="6218751" cy="1169413"/>
          </a:xfrm>
        </p:grpSpPr>
        <p:sp>
          <p:nvSpPr>
            <p:cNvPr id="56" name="Rectángulo redondeado 55"/>
            <p:cNvSpPr/>
            <p:nvPr/>
          </p:nvSpPr>
          <p:spPr>
            <a:xfrm>
              <a:off x="1547664" y="3717032"/>
              <a:ext cx="6218751" cy="1169413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3789040"/>
              <a:ext cx="1027490" cy="1027490"/>
            </a:xfrm>
            <a:prstGeom prst="rect">
              <a:avLst/>
            </a:prstGeom>
          </p:spPr>
        </p:pic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3728" y="4072650"/>
              <a:ext cx="2232248" cy="535740"/>
            </a:xfrm>
            <a:prstGeom prst="rect">
              <a:avLst/>
            </a:prstGeom>
          </p:spPr>
        </p:pic>
        <p:cxnSp>
          <p:nvCxnSpPr>
            <p:cNvPr id="59" name="Conector recto de flecha 58"/>
            <p:cNvCxnSpPr/>
            <p:nvPr/>
          </p:nvCxnSpPr>
          <p:spPr>
            <a:xfrm>
              <a:off x="4644008" y="4365104"/>
              <a:ext cx="100811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Agrupar 69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71" name="Rectángulo redondeado 70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2" name="Agrupar 71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82" name="Elipse 81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83" name="Conector recto de flecha 82"/>
              <p:cNvCxnSpPr>
                <a:stCxn id="82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Agrupar 72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80" name="Elipse 79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81" name="Conector recto de flecha 80"/>
              <p:cNvCxnSpPr>
                <a:stCxn id="80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Agrupar 73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8" name="Elipse 77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9" name="Conector recto de flecha 78"/>
              <p:cNvCxnSpPr>
                <a:stCxn id="78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Agrupar 74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Agrupar 83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85" name="Rectángulo redondeado 84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6" name="Imagen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7" name="Imagen 86"/>
            <p:cNvPicPr>
              <a:picLocks noChangeAspect="1"/>
            </p:cNvPicPr>
            <p:nvPr/>
          </p:nvPicPr>
          <p:blipFill rotWithShape="1">
            <a:blip r:embed="rId6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Obtenci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de actitud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ángulo redondeado 54"/>
          <p:cNvSpPr/>
          <p:nvPr/>
        </p:nvSpPr>
        <p:spPr>
          <a:xfrm>
            <a:off x="827584" y="1412776"/>
            <a:ext cx="7374749" cy="4515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9" name="Agrupar 58"/>
          <p:cNvGrpSpPr/>
          <p:nvPr/>
        </p:nvGrpSpPr>
        <p:grpSpPr>
          <a:xfrm>
            <a:off x="1467100" y="3060280"/>
            <a:ext cx="6218751" cy="1169413"/>
            <a:chOff x="1547664" y="3717032"/>
            <a:chExt cx="6218751" cy="1169413"/>
          </a:xfrm>
        </p:grpSpPr>
        <p:sp>
          <p:nvSpPr>
            <p:cNvPr id="60" name="Rectángulo redondeado 59"/>
            <p:cNvSpPr/>
            <p:nvPr/>
          </p:nvSpPr>
          <p:spPr>
            <a:xfrm>
              <a:off x="1547664" y="3717032"/>
              <a:ext cx="6218751" cy="1169413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1" name="Imagen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152" y="3789040"/>
              <a:ext cx="1027490" cy="1027490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4072650"/>
              <a:ext cx="2232248" cy="535740"/>
            </a:xfrm>
            <a:prstGeom prst="rect">
              <a:avLst/>
            </a:prstGeom>
          </p:spPr>
        </p:pic>
        <p:cxnSp>
          <p:nvCxnSpPr>
            <p:cNvPr id="63" name="Conector recto de flecha 62"/>
            <p:cNvCxnSpPr/>
            <p:nvPr/>
          </p:nvCxnSpPr>
          <p:spPr>
            <a:xfrm>
              <a:off x="4644008" y="4365104"/>
              <a:ext cx="100811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Agrupar 63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65" name="Rectángulo redondeado 64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6" name="Agrupar 65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74" name="Elipse 73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75" name="Conector recto de flecha 74"/>
              <p:cNvCxnSpPr>
                <a:stCxn id="74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Agrupar 67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2" name="Elipse 71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3" name="Conector recto de flecha 72"/>
              <p:cNvCxnSpPr>
                <a:stCxn id="72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0" name="Elipse 69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1" name="Conector recto de flecha 70"/>
              <p:cNvCxnSpPr>
                <a:stCxn id="70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Agrupar 77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79" name="Rectángulo redondeado 78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/>
          </p:nvPicPr>
          <p:blipFill rotWithShape="1">
            <a:blip r:embed="rId5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sp>
        <p:nvSpPr>
          <p:cNvPr id="84" name="Rectángulo redondeado 70"/>
          <p:cNvSpPr/>
          <p:nvPr/>
        </p:nvSpPr>
        <p:spPr>
          <a:xfrm>
            <a:off x="1454068" y="1801372"/>
            <a:ext cx="6218751" cy="1169413"/>
          </a:xfrm>
          <a:custGeom>
            <a:avLst/>
            <a:gdLst/>
            <a:ahLst/>
            <a:cxnLst/>
            <a:rect l="l" t="t" r="r" b="b"/>
            <a:pathLst>
              <a:path w="6218751" h="1169413">
                <a:moveTo>
                  <a:pt x="5328592" y="72008"/>
                </a:moveTo>
                <a:cubicBezTo>
                  <a:pt x="5050210" y="72008"/>
                  <a:pt x="4824536" y="297682"/>
                  <a:pt x="4824536" y="576064"/>
                </a:cubicBezTo>
                <a:cubicBezTo>
                  <a:pt x="4824536" y="854446"/>
                  <a:pt x="5050210" y="1080120"/>
                  <a:pt x="5328592" y="1080120"/>
                </a:cubicBezTo>
                <a:cubicBezTo>
                  <a:pt x="5606974" y="1080120"/>
                  <a:pt x="5832648" y="854446"/>
                  <a:pt x="5832648" y="576064"/>
                </a:cubicBezTo>
                <a:cubicBezTo>
                  <a:pt x="5832648" y="297682"/>
                  <a:pt x="5606974" y="72008"/>
                  <a:pt x="5328592" y="72008"/>
                </a:cubicBezTo>
                <a:close/>
                <a:moveTo>
                  <a:pt x="194906" y="0"/>
                </a:moveTo>
                <a:lnTo>
                  <a:pt x="6023845" y="0"/>
                </a:lnTo>
                <a:cubicBezTo>
                  <a:pt x="6131489" y="0"/>
                  <a:pt x="6218751" y="87262"/>
                  <a:pt x="6218751" y="194906"/>
                </a:cubicBezTo>
                <a:lnTo>
                  <a:pt x="6218751" y="974507"/>
                </a:lnTo>
                <a:cubicBezTo>
                  <a:pt x="6218751" y="1082151"/>
                  <a:pt x="6131489" y="1169413"/>
                  <a:pt x="6023845" y="1169413"/>
                </a:cubicBezTo>
                <a:lnTo>
                  <a:pt x="194906" y="1169413"/>
                </a:lnTo>
                <a:cubicBezTo>
                  <a:pt x="87262" y="1169413"/>
                  <a:pt x="0" y="1082151"/>
                  <a:pt x="0" y="974507"/>
                </a:cubicBezTo>
                <a:lnTo>
                  <a:pt x="0" y="194906"/>
                </a:lnTo>
                <a:cubicBezTo>
                  <a:pt x="0" y="87262"/>
                  <a:pt x="87262" y="0"/>
                  <a:pt x="194906" y="0"/>
                </a:cubicBezTo>
                <a:close/>
              </a:path>
            </a:pathLst>
          </a:custGeom>
          <a:solidFill>
            <a:srgbClr val="9CEED1">
              <a:alpha val="87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1482558" y="4326208"/>
            <a:ext cx="6218751" cy="1169413"/>
            <a:chOff x="1482558" y="4326208"/>
            <a:chExt cx="6218751" cy="1169413"/>
          </a:xfrm>
        </p:grpSpPr>
        <p:sp>
          <p:nvSpPr>
            <p:cNvPr id="85" name="Rectángulo redondeado 74"/>
            <p:cNvSpPr/>
            <p:nvPr/>
          </p:nvSpPr>
          <p:spPr>
            <a:xfrm>
              <a:off x="1482558" y="4326208"/>
              <a:ext cx="6218751" cy="1169413"/>
            </a:xfrm>
            <a:custGeom>
              <a:avLst/>
              <a:gdLst/>
              <a:ahLst/>
              <a:cxnLst/>
              <a:rect l="l" t="t" r="r" b="b"/>
              <a:pathLst>
                <a:path w="6218751" h="1169413">
                  <a:moveTo>
                    <a:pt x="4325582" y="161301"/>
                  </a:moveTo>
                  <a:cubicBezTo>
                    <a:pt x="4239415" y="161301"/>
                    <a:pt x="4169562" y="231154"/>
                    <a:pt x="4169562" y="317321"/>
                  </a:cubicBezTo>
                  <a:lnTo>
                    <a:pt x="4169562" y="941385"/>
                  </a:lnTo>
                  <a:cubicBezTo>
                    <a:pt x="4169562" y="1027552"/>
                    <a:pt x="4239415" y="1097405"/>
                    <a:pt x="4325582" y="1097405"/>
                  </a:cubicBezTo>
                  <a:lnTo>
                    <a:pt x="5813742" y="1097405"/>
                  </a:lnTo>
                  <a:cubicBezTo>
                    <a:pt x="5899909" y="1097405"/>
                    <a:pt x="5969762" y="1027552"/>
                    <a:pt x="5969762" y="941385"/>
                  </a:cubicBezTo>
                  <a:lnTo>
                    <a:pt x="5969762" y="317321"/>
                  </a:lnTo>
                  <a:cubicBezTo>
                    <a:pt x="5969762" y="231154"/>
                    <a:pt x="5899909" y="161301"/>
                    <a:pt x="5813742" y="161301"/>
                  </a:cubicBezTo>
                  <a:close/>
                  <a:moveTo>
                    <a:pt x="194906" y="0"/>
                  </a:moveTo>
                  <a:lnTo>
                    <a:pt x="6023845" y="0"/>
                  </a:lnTo>
                  <a:cubicBezTo>
                    <a:pt x="6131489" y="0"/>
                    <a:pt x="6218751" y="87262"/>
                    <a:pt x="6218751" y="194906"/>
                  </a:cubicBezTo>
                  <a:lnTo>
                    <a:pt x="6218751" y="974507"/>
                  </a:lnTo>
                  <a:cubicBezTo>
                    <a:pt x="6218751" y="1082151"/>
                    <a:pt x="6131489" y="1169413"/>
                    <a:pt x="6023845" y="1169413"/>
                  </a:cubicBezTo>
                  <a:lnTo>
                    <a:pt x="194906" y="1169413"/>
                  </a:lnTo>
                  <a:cubicBezTo>
                    <a:pt x="87262" y="1169413"/>
                    <a:pt x="0" y="1082151"/>
                    <a:pt x="0" y="974507"/>
                  </a:cubicBezTo>
                  <a:lnTo>
                    <a:pt x="0" y="194906"/>
                  </a:lnTo>
                  <a:cubicBezTo>
                    <a:pt x="0" y="87262"/>
                    <a:pt x="87262" y="0"/>
                    <a:pt x="194906" y="0"/>
                  </a:cubicBezTo>
                  <a:close/>
                </a:path>
              </a:pathLst>
            </a:custGeom>
            <a:solidFill>
              <a:srgbClr val="9CB9EE">
                <a:alpha val="87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555776" y="4553008"/>
              <a:ext cx="183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GPS_RAW_INT</a:t>
              </a:r>
              <a:endParaRPr lang="es-ES" b="1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2771532" y="4860785"/>
              <a:ext cx="130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ATTITUDE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99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Env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ío de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missión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ángulo redondeado 54"/>
          <p:cNvSpPr/>
          <p:nvPr/>
        </p:nvSpPr>
        <p:spPr>
          <a:xfrm>
            <a:off x="827584" y="1412776"/>
            <a:ext cx="7374749" cy="4515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9" name="Agrupar 58"/>
          <p:cNvGrpSpPr/>
          <p:nvPr/>
        </p:nvGrpSpPr>
        <p:grpSpPr>
          <a:xfrm>
            <a:off x="1467100" y="3060280"/>
            <a:ext cx="6218751" cy="1169413"/>
            <a:chOff x="1547664" y="3717032"/>
            <a:chExt cx="6218751" cy="1169413"/>
          </a:xfrm>
        </p:grpSpPr>
        <p:sp>
          <p:nvSpPr>
            <p:cNvPr id="60" name="Rectángulo redondeado 59"/>
            <p:cNvSpPr/>
            <p:nvPr/>
          </p:nvSpPr>
          <p:spPr>
            <a:xfrm>
              <a:off x="1547664" y="3717032"/>
              <a:ext cx="6218751" cy="1169413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1" name="Imagen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152" y="3789040"/>
              <a:ext cx="1027490" cy="1027490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4072650"/>
              <a:ext cx="2232248" cy="535740"/>
            </a:xfrm>
            <a:prstGeom prst="rect">
              <a:avLst/>
            </a:prstGeom>
          </p:spPr>
        </p:pic>
        <p:cxnSp>
          <p:nvCxnSpPr>
            <p:cNvPr id="63" name="Conector recto de flecha 62"/>
            <p:cNvCxnSpPr/>
            <p:nvPr/>
          </p:nvCxnSpPr>
          <p:spPr>
            <a:xfrm>
              <a:off x="4644008" y="4365104"/>
              <a:ext cx="100811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Agrupar 63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65" name="Rectángulo redondeado 64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6" name="Agrupar 65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74" name="Elipse 73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75" name="Conector recto de flecha 74"/>
              <p:cNvCxnSpPr>
                <a:stCxn id="74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Agrupar 67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2" name="Elipse 71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3" name="Conector recto de flecha 72"/>
              <p:cNvCxnSpPr>
                <a:stCxn id="72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0" name="Elipse 69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1" name="Conector recto de flecha 70"/>
              <p:cNvCxnSpPr>
                <a:stCxn id="70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Agrupar 77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79" name="Rectángulo redondeado 78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/>
          </p:nvPicPr>
          <p:blipFill rotWithShape="1">
            <a:blip r:embed="rId5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sp>
        <p:nvSpPr>
          <p:cNvPr id="84" name="Rectángulo redondeado 70"/>
          <p:cNvSpPr/>
          <p:nvPr/>
        </p:nvSpPr>
        <p:spPr>
          <a:xfrm rot="10800000">
            <a:off x="1454068" y="1801372"/>
            <a:ext cx="6218751" cy="1169413"/>
          </a:xfrm>
          <a:custGeom>
            <a:avLst/>
            <a:gdLst/>
            <a:ahLst/>
            <a:cxnLst/>
            <a:rect l="l" t="t" r="r" b="b"/>
            <a:pathLst>
              <a:path w="6218751" h="1169413">
                <a:moveTo>
                  <a:pt x="5328592" y="72008"/>
                </a:moveTo>
                <a:cubicBezTo>
                  <a:pt x="5050210" y="72008"/>
                  <a:pt x="4824536" y="297682"/>
                  <a:pt x="4824536" y="576064"/>
                </a:cubicBezTo>
                <a:cubicBezTo>
                  <a:pt x="4824536" y="854446"/>
                  <a:pt x="5050210" y="1080120"/>
                  <a:pt x="5328592" y="1080120"/>
                </a:cubicBezTo>
                <a:cubicBezTo>
                  <a:pt x="5606974" y="1080120"/>
                  <a:pt x="5832648" y="854446"/>
                  <a:pt x="5832648" y="576064"/>
                </a:cubicBezTo>
                <a:cubicBezTo>
                  <a:pt x="5832648" y="297682"/>
                  <a:pt x="5606974" y="72008"/>
                  <a:pt x="5328592" y="72008"/>
                </a:cubicBezTo>
                <a:close/>
                <a:moveTo>
                  <a:pt x="194906" y="0"/>
                </a:moveTo>
                <a:lnTo>
                  <a:pt x="6023845" y="0"/>
                </a:lnTo>
                <a:cubicBezTo>
                  <a:pt x="6131489" y="0"/>
                  <a:pt x="6218751" y="87262"/>
                  <a:pt x="6218751" y="194906"/>
                </a:cubicBezTo>
                <a:lnTo>
                  <a:pt x="6218751" y="974507"/>
                </a:lnTo>
                <a:cubicBezTo>
                  <a:pt x="6218751" y="1082151"/>
                  <a:pt x="6131489" y="1169413"/>
                  <a:pt x="6023845" y="1169413"/>
                </a:cubicBezTo>
                <a:lnTo>
                  <a:pt x="194906" y="1169413"/>
                </a:lnTo>
                <a:cubicBezTo>
                  <a:pt x="87262" y="1169413"/>
                  <a:pt x="0" y="1082151"/>
                  <a:pt x="0" y="974507"/>
                </a:cubicBezTo>
                <a:lnTo>
                  <a:pt x="0" y="194906"/>
                </a:lnTo>
                <a:cubicBezTo>
                  <a:pt x="0" y="87262"/>
                  <a:pt x="87262" y="0"/>
                  <a:pt x="194906" y="0"/>
                </a:cubicBezTo>
                <a:close/>
              </a:path>
            </a:pathLst>
          </a:custGeom>
          <a:solidFill>
            <a:srgbClr val="9CEED1">
              <a:alpha val="87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1482558" y="4326208"/>
            <a:ext cx="6218751" cy="1169413"/>
            <a:chOff x="1482558" y="4326208"/>
            <a:chExt cx="6218751" cy="1169413"/>
          </a:xfrm>
        </p:grpSpPr>
        <p:sp>
          <p:nvSpPr>
            <p:cNvPr id="85" name="Rectángulo redondeado 74"/>
            <p:cNvSpPr/>
            <p:nvPr/>
          </p:nvSpPr>
          <p:spPr>
            <a:xfrm>
              <a:off x="1482558" y="4326208"/>
              <a:ext cx="6218751" cy="1169413"/>
            </a:xfrm>
            <a:custGeom>
              <a:avLst/>
              <a:gdLst/>
              <a:ahLst/>
              <a:cxnLst/>
              <a:rect l="l" t="t" r="r" b="b"/>
              <a:pathLst>
                <a:path w="6218751" h="1169413">
                  <a:moveTo>
                    <a:pt x="4325582" y="161301"/>
                  </a:moveTo>
                  <a:cubicBezTo>
                    <a:pt x="4239415" y="161301"/>
                    <a:pt x="4169562" y="231154"/>
                    <a:pt x="4169562" y="317321"/>
                  </a:cubicBezTo>
                  <a:lnTo>
                    <a:pt x="4169562" y="941385"/>
                  </a:lnTo>
                  <a:cubicBezTo>
                    <a:pt x="4169562" y="1027552"/>
                    <a:pt x="4239415" y="1097405"/>
                    <a:pt x="4325582" y="1097405"/>
                  </a:cubicBezTo>
                  <a:lnTo>
                    <a:pt x="5813742" y="1097405"/>
                  </a:lnTo>
                  <a:cubicBezTo>
                    <a:pt x="5899909" y="1097405"/>
                    <a:pt x="5969762" y="1027552"/>
                    <a:pt x="5969762" y="941385"/>
                  </a:cubicBezTo>
                  <a:lnTo>
                    <a:pt x="5969762" y="317321"/>
                  </a:lnTo>
                  <a:cubicBezTo>
                    <a:pt x="5969762" y="231154"/>
                    <a:pt x="5899909" y="161301"/>
                    <a:pt x="5813742" y="161301"/>
                  </a:cubicBezTo>
                  <a:close/>
                  <a:moveTo>
                    <a:pt x="194906" y="0"/>
                  </a:moveTo>
                  <a:lnTo>
                    <a:pt x="6023845" y="0"/>
                  </a:lnTo>
                  <a:cubicBezTo>
                    <a:pt x="6131489" y="0"/>
                    <a:pt x="6218751" y="87262"/>
                    <a:pt x="6218751" y="194906"/>
                  </a:cubicBezTo>
                  <a:lnTo>
                    <a:pt x="6218751" y="974507"/>
                  </a:lnTo>
                  <a:cubicBezTo>
                    <a:pt x="6218751" y="1082151"/>
                    <a:pt x="6131489" y="1169413"/>
                    <a:pt x="6023845" y="1169413"/>
                  </a:cubicBezTo>
                  <a:lnTo>
                    <a:pt x="194906" y="1169413"/>
                  </a:lnTo>
                  <a:cubicBezTo>
                    <a:pt x="87262" y="1169413"/>
                    <a:pt x="0" y="1082151"/>
                    <a:pt x="0" y="974507"/>
                  </a:cubicBezTo>
                  <a:lnTo>
                    <a:pt x="0" y="194906"/>
                  </a:lnTo>
                  <a:cubicBezTo>
                    <a:pt x="0" y="87262"/>
                    <a:pt x="87262" y="0"/>
                    <a:pt x="194906" y="0"/>
                  </a:cubicBezTo>
                  <a:close/>
                </a:path>
              </a:pathLst>
            </a:custGeom>
            <a:solidFill>
              <a:srgbClr val="9CB9EE">
                <a:alpha val="87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401700" y="4906304"/>
              <a:ext cx="2249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MISSION_ITEM x N</a:t>
              </a:r>
              <a:endParaRPr lang="es-ES" b="1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2401700" y="4554374"/>
              <a:ext cx="240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MISSION_REQUEST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24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UAV COMMANDER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Diseño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diseno2_uav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3" b="14269"/>
          <a:stretch/>
        </p:blipFill>
        <p:spPr>
          <a:xfrm>
            <a:off x="899592" y="1628800"/>
            <a:ext cx="7080250" cy="3834000"/>
          </a:xfrm>
          <a:prstGeom prst="rect">
            <a:avLst/>
          </a:prstGeom>
        </p:spPr>
      </p:pic>
      <p:grpSp>
        <p:nvGrpSpPr>
          <p:cNvPr id="24" name="Agrupar 23"/>
          <p:cNvGrpSpPr/>
          <p:nvPr/>
        </p:nvGrpSpPr>
        <p:grpSpPr>
          <a:xfrm>
            <a:off x="971600" y="1412776"/>
            <a:ext cx="7114920" cy="4463976"/>
            <a:chOff x="-2871" y="-194826"/>
            <a:chExt cx="9102941" cy="6518515"/>
          </a:xfrm>
        </p:grpSpPr>
        <p:sp>
          <p:nvSpPr>
            <p:cNvPr id="25" name="Rectángulo redondeado 24"/>
            <p:cNvSpPr/>
            <p:nvPr/>
          </p:nvSpPr>
          <p:spPr>
            <a:xfrm>
              <a:off x="-2871" y="-194826"/>
              <a:ext cx="9102941" cy="651851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824874" y="4412706"/>
              <a:ext cx="3775472" cy="1687975"/>
            </a:xfrm>
            <a:prstGeom prst="roundRect">
              <a:avLst/>
            </a:prstGeom>
            <a:solidFill>
              <a:srgbClr val="9CEED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SERVICIOS ICE</a:t>
              </a:r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824875" y="225772"/>
              <a:ext cx="7676047" cy="1898274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INTERFAZ GR</a:t>
              </a:r>
              <a:r>
                <a:rPr lang="es-ES" dirty="0" smtClean="0">
                  <a:latin typeface="Arial"/>
                  <a:cs typeface="Arial"/>
                </a:rPr>
                <a:t>ÁFICO </a:t>
              </a:r>
              <a:r>
                <a:rPr lang="es-ES" dirty="0" smtClean="0">
                  <a:latin typeface="Arial"/>
                  <a:cs typeface="Arial"/>
                </a:rPr>
                <a:t>DE USUARIO</a:t>
              </a:r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4736414" y="4412706"/>
              <a:ext cx="3764508" cy="1687975"/>
            </a:xfrm>
            <a:prstGeom prst="roundRect">
              <a:avLst/>
            </a:prstGeom>
            <a:solidFill>
              <a:srgbClr val="9CEED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SERVICIOS WMS</a:t>
              </a:r>
              <a:endParaRPr lang="es-ES" dirty="0">
                <a:latin typeface="Arial"/>
                <a:cs typeface="Arial"/>
              </a:endParaRP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824874" y="1950403"/>
              <a:ext cx="7676048" cy="2319749"/>
              <a:chOff x="824875" y="2047599"/>
              <a:chExt cx="7676048" cy="2203115"/>
            </a:xfrm>
          </p:grpSpPr>
          <p:sp>
            <p:nvSpPr>
              <p:cNvPr id="31" name="Rectángulo redondeado 30"/>
              <p:cNvSpPr/>
              <p:nvPr/>
            </p:nvSpPr>
            <p:spPr>
              <a:xfrm>
                <a:off x="3427029" y="2047599"/>
                <a:ext cx="2502143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MISIONES</a:t>
                </a:r>
                <a:endParaRPr lang="es-ES" dirty="0">
                  <a:latin typeface="Arial"/>
                  <a:cs typeface="Arial"/>
                </a:endParaRPr>
              </a:p>
            </p:txBody>
          </p:sp>
          <p:sp>
            <p:nvSpPr>
              <p:cNvPr id="32" name="Rectángulo redondeado 31"/>
              <p:cNvSpPr/>
              <p:nvPr/>
            </p:nvSpPr>
            <p:spPr>
              <a:xfrm>
                <a:off x="6012849" y="2047599"/>
                <a:ext cx="2488074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SENSORES</a:t>
                </a:r>
                <a:endParaRPr lang="es-ES" dirty="0">
                  <a:latin typeface="Arial"/>
                  <a:cs typeface="Arial"/>
                </a:endParaRPr>
              </a:p>
            </p:txBody>
          </p:sp>
          <p:sp>
            <p:nvSpPr>
              <p:cNvPr id="33" name="Rectángulo redondeado 32"/>
              <p:cNvSpPr/>
              <p:nvPr/>
            </p:nvSpPr>
            <p:spPr>
              <a:xfrm>
                <a:off x="824875" y="2047599"/>
                <a:ext cx="2518476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MAPAS</a:t>
                </a:r>
                <a:endParaRPr lang="es-ES" dirty="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57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Vista General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uavc_co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15" y="1383840"/>
            <a:ext cx="6524779" cy="46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Imagen 2" descr="ua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41" y="1739763"/>
            <a:ext cx="6824801" cy="42609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14384" y="1638896"/>
            <a:ext cx="6881563" cy="4347664"/>
          </a:xfrm>
          <a:custGeom>
            <a:avLst/>
            <a:gdLst/>
            <a:ahLst/>
            <a:cxnLst/>
            <a:rect l="l" t="t" r="r" b="b"/>
            <a:pathLst>
              <a:path w="6881563" h="4347664">
                <a:moveTo>
                  <a:pt x="120619" y="305075"/>
                </a:moveTo>
                <a:lnTo>
                  <a:pt x="120619" y="4292346"/>
                </a:lnTo>
                <a:lnTo>
                  <a:pt x="3746290" y="4292346"/>
                </a:lnTo>
                <a:lnTo>
                  <a:pt x="3746290" y="305075"/>
                </a:lnTo>
                <a:close/>
                <a:moveTo>
                  <a:pt x="0" y="0"/>
                </a:moveTo>
                <a:lnTo>
                  <a:pt x="6881563" y="0"/>
                </a:lnTo>
                <a:lnTo>
                  <a:pt x="6881563" y="4347664"/>
                </a:lnTo>
                <a:lnTo>
                  <a:pt x="0" y="434766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5292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MAPAS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21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3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Recuperar los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4" name="Subtítulo 2"/>
          <p:cNvSpPr txBox="1">
            <a:spLocks/>
          </p:cNvSpPr>
          <p:nvPr/>
        </p:nvSpPr>
        <p:spPr bwMode="auto">
          <a:xfrm>
            <a:off x="152400" y="4068403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Mostrar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5" name="Subtítulo 2"/>
          <p:cNvSpPr txBox="1">
            <a:spLocks/>
          </p:cNvSpPr>
          <p:nvPr/>
        </p:nvSpPr>
        <p:spPr bwMode="auto">
          <a:xfrm>
            <a:off x="152400" y="4437545"/>
            <a:ext cx="2089698" cy="62103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Conversión entre coordenadas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4655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MISIONES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074391" y="2312901"/>
            <a:ext cx="723716" cy="46825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074391" y="5274837"/>
            <a:ext cx="723716" cy="3798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dlnakbcfhfecjdk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7857" r="-160" b="551"/>
          <a:stretch/>
        </p:blipFill>
        <p:spPr>
          <a:xfrm>
            <a:off x="2177273" y="1765613"/>
            <a:ext cx="6825600" cy="4228042"/>
          </a:xfrm>
          <a:prstGeom prst="rect">
            <a:avLst/>
          </a:prstGeom>
        </p:spPr>
      </p:pic>
      <p:sp>
        <p:nvSpPr>
          <p:cNvPr id="17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Creación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 bwMode="auto">
          <a:xfrm>
            <a:off x="152400" y="4068403"/>
            <a:ext cx="2089698" cy="62125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Seguimiento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sensores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4655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SENSORES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074391" y="2312901"/>
            <a:ext cx="723716" cy="46825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074391" y="5274837"/>
            <a:ext cx="723716" cy="3798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actit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98" y="1687285"/>
            <a:ext cx="6767990" cy="4313465"/>
          </a:xfrm>
          <a:prstGeom prst="rect">
            <a:avLst/>
          </a:prstGeom>
        </p:spPr>
      </p:pic>
      <p:pic>
        <p:nvPicPr>
          <p:cNvPr id="4" name="Imagen 3" descr="ventana_cam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81" y="2946627"/>
            <a:ext cx="3290421" cy="2537773"/>
          </a:xfrm>
          <a:prstGeom prst="rect">
            <a:avLst/>
          </a:prstGeom>
        </p:spPr>
      </p:pic>
      <p:sp>
        <p:nvSpPr>
          <p:cNvPr id="19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Recoger mediciones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152400" y="4068403"/>
            <a:ext cx="2089698" cy="62125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Presentar por pantalla los datos sensoriales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3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EXPERIMENTOS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198" name="CuadroTexto 15"/>
          <p:cNvSpPr txBox="1">
            <a:spLocks noChangeArrowheads="1"/>
          </p:cNvSpPr>
          <p:nvPr/>
        </p:nvSpPr>
        <p:spPr bwMode="auto">
          <a:xfrm>
            <a:off x="574675" y="1682750"/>
            <a:ext cx="5917067" cy="280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600" dirty="0" smtClean="0">
                <a:latin typeface="Gill Sans"/>
                <a:cs typeface="Gill Sans"/>
              </a:rPr>
              <a:t>La </a:t>
            </a:r>
            <a:r>
              <a:rPr lang="ro-RO" sz="1600" dirty="0">
                <a:latin typeface="Gill Sans"/>
                <a:cs typeface="Gill Sans"/>
              </a:rPr>
              <a:t>robótica aerea </a:t>
            </a:r>
            <a:r>
              <a:rPr lang="ro-RO" sz="1600" dirty="0" smtClean="0">
                <a:latin typeface="Gill Sans"/>
                <a:cs typeface="Gill Sans"/>
              </a:rPr>
              <a:t>tiene un </a:t>
            </a:r>
            <a:r>
              <a:rPr lang="ro-RO" sz="1600" dirty="0">
                <a:latin typeface="Gill Sans"/>
                <a:cs typeface="Gill Sans"/>
              </a:rPr>
              <a:t>origen </a:t>
            </a:r>
            <a:r>
              <a:rPr lang="ro-RO" sz="1600" dirty="0" smtClean="0">
                <a:latin typeface="Gill Sans"/>
                <a:cs typeface="Gill Sans"/>
              </a:rPr>
              <a:t>militar a finales del siglo XX.</a:t>
            </a:r>
          </a:p>
          <a:p>
            <a:r>
              <a:rPr lang="ro-RO" sz="1600" dirty="0" smtClean="0">
                <a:latin typeface="Gill Sans"/>
                <a:cs typeface="Gill Sans"/>
              </a:rPr>
              <a:t>Se ha popularizado </a:t>
            </a:r>
            <a:r>
              <a:rPr lang="ro-RO" sz="1600" dirty="0" smtClean="0">
                <a:latin typeface="Gill Sans"/>
                <a:cs typeface="Gill Sans"/>
              </a:rPr>
              <a:t>en el ámbito civil.</a:t>
            </a:r>
          </a:p>
          <a:p>
            <a:r>
              <a:rPr lang="es-ES_tradnl" sz="1600" dirty="0" smtClean="0">
                <a:latin typeface="Gill Sans"/>
                <a:cs typeface="Gill Sans"/>
              </a:rPr>
              <a:t>Es </a:t>
            </a:r>
            <a:r>
              <a:rPr lang="es-ES_tradnl" sz="1600" dirty="0">
                <a:latin typeface="Gill Sans"/>
                <a:cs typeface="Gill Sans"/>
              </a:rPr>
              <a:t>una de las industrias en las que </a:t>
            </a:r>
            <a:r>
              <a:rPr lang="es-ES_tradnl" sz="1600" dirty="0" smtClean="0">
                <a:latin typeface="Gill Sans"/>
                <a:cs typeface="Gill Sans"/>
              </a:rPr>
              <a:t>más </a:t>
            </a:r>
            <a:r>
              <a:rPr lang="es-ES_tradnl" sz="1600" dirty="0">
                <a:latin typeface="Gill Sans"/>
                <a:cs typeface="Gill Sans"/>
              </a:rPr>
              <a:t>ha crecido su </a:t>
            </a:r>
            <a:r>
              <a:rPr lang="es-ES_tradnl" sz="1600" dirty="0" smtClean="0">
                <a:latin typeface="Gill Sans"/>
                <a:cs typeface="Gill Sans"/>
              </a:rPr>
              <a:t>inversión. </a:t>
            </a:r>
            <a:endParaRPr lang="ro-RO" sz="1600" dirty="0" smtClean="0">
              <a:latin typeface="Gill Sans"/>
              <a:cs typeface="Gill Sans"/>
            </a:endParaRPr>
          </a:p>
          <a:p>
            <a:pPr algn="just"/>
            <a:r>
              <a:rPr lang="es-ES_tradnl" sz="1600" dirty="0">
                <a:latin typeface="Gill Sans"/>
                <a:cs typeface="Gill Sans"/>
              </a:rPr>
              <a:t>Las grandes empresas </a:t>
            </a:r>
            <a:r>
              <a:rPr lang="es-ES_tradnl" sz="1600" dirty="0" smtClean="0">
                <a:latin typeface="Gill Sans"/>
                <a:cs typeface="Gill Sans"/>
              </a:rPr>
              <a:t>tecnológicas </a:t>
            </a:r>
            <a:r>
              <a:rPr lang="es-ES_tradnl" sz="1600" dirty="0">
                <a:latin typeface="Gill Sans"/>
                <a:cs typeface="Gill Sans"/>
              </a:rPr>
              <a:t>ven el potencial </a:t>
            </a:r>
            <a:r>
              <a:rPr lang="es-ES_tradnl" sz="1600" dirty="0" smtClean="0">
                <a:latin typeface="Gill Sans"/>
                <a:cs typeface="Gill Sans"/>
              </a:rPr>
              <a:t>económico. </a:t>
            </a:r>
          </a:p>
          <a:p>
            <a:pPr algn="just"/>
            <a:r>
              <a:rPr lang="es-ES" sz="1600" dirty="0" smtClean="0">
                <a:latin typeface="Gill Sans" charset="0"/>
                <a:cs typeface="Gill Sans" charset="0"/>
              </a:rPr>
              <a:t>Gran expans</a:t>
            </a:r>
            <a:r>
              <a:rPr lang="es-ES" sz="1600" dirty="0" smtClean="0">
                <a:latin typeface="Gill Sans" charset="0"/>
                <a:cs typeface="Gill Sans" charset="0"/>
              </a:rPr>
              <a:t>ión de los </a:t>
            </a:r>
            <a:r>
              <a:rPr lang="es-ES" sz="1600" dirty="0" err="1" smtClean="0">
                <a:latin typeface="Gill Sans" charset="0"/>
                <a:cs typeface="Gill Sans" charset="0"/>
              </a:rPr>
              <a:t>drones</a:t>
            </a:r>
            <a:r>
              <a:rPr lang="es-ES" sz="1600" dirty="0" smtClean="0">
                <a:latin typeface="Gill Sans" charset="0"/>
                <a:cs typeface="Gill Sans" charset="0"/>
              </a:rPr>
              <a:t>, problemas de seguridad.</a:t>
            </a:r>
          </a:p>
          <a:p>
            <a:pPr marL="285750" algn="just">
              <a:buFont typeface="Arial"/>
              <a:buChar char="•"/>
            </a:pPr>
            <a:r>
              <a:rPr lang="es-ES" sz="1600" dirty="0" smtClean="0">
                <a:latin typeface="Gill Sans" charset="0"/>
                <a:cs typeface="Gill Sans" charset="0"/>
              </a:rPr>
              <a:t>Especialmente los grandes son peligrosos.</a:t>
            </a:r>
          </a:p>
          <a:p>
            <a:pPr marL="285750" algn="just">
              <a:buFont typeface="Arial"/>
              <a:buChar char="•"/>
            </a:pPr>
            <a:r>
              <a:rPr lang="es-ES" sz="1600" dirty="0" smtClean="0">
                <a:latin typeface="Gill Sans" charset="0"/>
                <a:cs typeface="Gill Sans" charset="0"/>
              </a:rPr>
              <a:t>Actualmente inseguros ante </a:t>
            </a:r>
            <a:r>
              <a:rPr lang="es-ES" sz="1600" dirty="0" err="1" smtClean="0">
                <a:latin typeface="Gill Sans" charset="0"/>
                <a:cs typeface="Gill Sans" charset="0"/>
              </a:rPr>
              <a:t>hakeos</a:t>
            </a:r>
            <a:r>
              <a:rPr lang="es-ES" sz="1600" dirty="0" smtClean="0">
                <a:latin typeface="Gill Sans" charset="0"/>
                <a:cs typeface="Gill Sans" charset="0"/>
              </a:rPr>
              <a:t>.</a:t>
            </a:r>
          </a:p>
          <a:p>
            <a:pPr algn="just"/>
            <a:r>
              <a:rPr lang="es-ES" sz="1600" dirty="0" smtClean="0">
                <a:latin typeface="Gill Sans" charset="0"/>
                <a:cs typeface="Gill Sans" charset="0"/>
              </a:rPr>
              <a:t>Regulaci</a:t>
            </a:r>
            <a:r>
              <a:rPr lang="es-ES" sz="1600" dirty="0" smtClean="0">
                <a:latin typeface="Gill Sans" charset="0"/>
                <a:cs typeface="Gill Sans" charset="0"/>
              </a:rPr>
              <a:t>ón en estado embrionario</a:t>
            </a:r>
            <a:endParaRPr lang="es-ES" sz="1600" dirty="0" smtClean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Rob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ótica Aérea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093185" y="1322197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Reducci</a:t>
            </a:r>
            <a:r>
              <a:rPr lang="es-ES" sz="1600" dirty="0" smtClean="0">
                <a:latin typeface="Gill Sans"/>
              </a:rPr>
              <a:t>ón de costes</a:t>
            </a:r>
            <a:endParaRPr lang="es-ES" sz="1600" dirty="0">
              <a:latin typeface="Gill San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093185" y="1590270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Miniaturizaci</a:t>
            </a:r>
            <a:r>
              <a:rPr lang="es-ES" sz="1600" dirty="0" smtClean="0">
                <a:latin typeface="Gill Sans"/>
              </a:rPr>
              <a:t>ón</a:t>
            </a:r>
            <a:endParaRPr lang="es-ES" sz="1600" dirty="0">
              <a:latin typeface="Gill Sans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822985" y="3035995"/>
            <a:ext cx="830889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s-ES" sz="1600" dirty="0" smtClean="0">
                <a:latin typeface="Gill Sans"/>
              </a:rPr>
              <a:t>Google</a:t>
            </a:r>
            <a:endParaRPr lang="es-ES" sz="1600" dirty="0">
              <a:latin typeface="Gill Sans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6653874" y="3035995"/>
            <a:ext cx="1499653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Titan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AeroSpace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 bwMode="auto">
          <a:xfrm>
            <a:off x="6890307" y="2770830"/>
            <a:ext cx="1263220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Acenta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822985" y="2770830"/>
            <a:ext cx="1067321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FaceBook</a:t>
            </a:r>
            <a:endParaRPr lang="es-ES" sz="1600" dirty="0">
              <a:latin typeface="Gill Sans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822985" y="3306148"/>
            <a:ext cx="925462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s-ES" sz="1600" dirty="0" err="1" smtClean="0">
                <a:latin typeface="Gill Sans"/>
              </a:rPr>
              <a:t>Verizon</a:t>
            </a:r>
            <a:endParaRPr lang="es-ES" sz="1600" dirty="0">
              <a:latin typeface="Gill Sans"/>
            </a:endParaRPr>
          </a:p>
        </p:txBody>
      </p:sp>
      <p:sp>
        <p:nvSpPr>
          <p:cNvPr id="24" name="Subtítulo 2"/>
          <p:cNvSpPr txBox="1">
            <a:spLocks/>
          </p:cNvSpPr>
          <p:nvPr/>
        </p:nvSpPr>
        <p:spPr bwMode="auto">
          <a:xfrm>
            <a:off x="6748447" y="3306148"/>
            <a:ext cx="1405080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/>
                <a:cs typeface="Gill Sans"/>
              </a:rPr>
              <a:t>Skyward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04" y="3826699"/>
            <a:ext cx="3868192" cy="2174051"/>
          </a:xfrm>
          <a:prstGeom prst="rect">
            <a:avLst/>
          </a:prstGeom>
        </p:spPr>
      </p:pic>
      <p:sp>
        <p:nvSpPr>
          <p:cNvPr id="27" name="Subtítulo 2"/>
          <p:cNvSpPr txBox="1">
            <a:spLocks/>
          </p:cNvSpPr>
          <p:nvPr/>
        </p:nvSpPr>
        <p:spPr bwMode="auto">
          <a:xfrm>
            <a:off x="6890306" y="2213957"/>
            <a:ext cx="1263220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$314 millones 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5843258" y="2213957"/>
            <a:ext cx="1067321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$64 millones</a:t>
            </a:r>
            <a:endParaRPr lang="es-ES" sz="1600" dirty="0">
              <a:latin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7" grpId="0" animBg="1"/>
      <p:bldP spid="20" grpId="0" animBg="1"/>
      <p:bldP spid="19" grpId="0" animBg="1"/>
      <p:bldP spid="16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Experimentos</a:t>
            </a:r>
          </a:p>
        </p:txBody>
      </p:sp>
      <p:sp>
        <p:nvSpPr>
          <p:cNvPr id="15" name="Subtítulo 2"/>
          <p:cNvSpPr txBox="1">
            <a:spLocks/>
          </p:cNvSpPr>
          <p:nvPr/>
        </p:nvSpPr>
        <p:spPr bwMode="auto">
          <a:xfrm>
            <a:off x="395536" y="2403252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 smtClean="0">
                <a:solidFill>
                  <a:srgbClr val="FFFFFF"/>
                </a:solidFill>
                <a:latin typeface="Gill Sans"/>
                <a:cs typeface="Gill Sans"/>
              </a:rPr>
              <a:t>Experimento de envío de misión con despegue y aterrizaje</a:t>
            </a:r>
            <a:endParaRPr lang="es-ES" dirty="0" smtClean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 bwMode="auto">
          <a:xfrm>
            <a:off x="395536" y="3151615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 smtClean="0">
                <a:solidFill>
                  <a:srgbClr val="FFFFFF"/>
                </a:solidFill>
                <a:latin typeface="Gill Sans"/>
                <a:cs typeface="Gill Sans"/>
              </a:rPr>
              <a:t>Experimento de </a:t>
            </a:r>
            <a:r>
              <a:rPr lang="es-ES" dirty="0" err="1" smtClean="0">
                <a:solidFill>
                  <a:srgbClr val="FFFFFF"/>
                </a:solidFill>
                <a:latin typeface="Gill Sans"/>
                <a:cs typeface="Gill Sans"/>
              </a:rPr>
              <a:t>autozoom</a:t>
            </a:r>
            <a:endParaRPr lang="es-ES" dirty="0" smtClean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Experimentos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395536" y="3832575"/>
            <a:ext cx="7891713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</a:t>
            </a: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érdida de señal y recuperación</a:t>
            </a:r>
            <a:endParaRPr lang="es-ES" sz="18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>
          <a:xfrm>
            <a:off x="395536" y="4578205"/>
            <a:ext cx="7891713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Obtenci</a:t>
            </a: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ón de datos sensoriales</a:t>
            </a:r>
            <a:endParaRPr lang="es-ES" sz="18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CONCLUSIONES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Consecuci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de objetivos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Conclusiones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Subtítulo 2"/>
          <p:cNvSpPr txBox="1">
            <a:spLocks/>
          </p:cNvSpPr>
          <p:nvPr/>
        </p:nvSpPr>
        <p:spPr bwMode="auto">
          <a:xfrm>
            <a:off x="395536" y="4293096"/>
            <a:ext cx="7465820" cy="504056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 ha validado su funcionamiento tanto en entorno simulado como en real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 bwMode="auto">
          <a:xfrm>
            <a:off x="395536" y="2096880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74000"/>
                </a:schemeClr>
              </a:gs>
              <a:gs pos="100000">
                <a:srgbClr val="FFFFFF">
                  <a:alpha val="74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_tradnl" sz="1600" dirty="0">
                <a:solidFill>
                  <a:srgbClr val="FFFFFF"/>
                </a:solidFill>
                <a:latin typeface="Gill Sans"/>
                <a:cs typeface="Gill Sans"/>
              </a:rPr>
              <a:t>Se ha preparado un 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avión real aut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ónomo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endParaRPr lang="es-ES_tradnl" sz="1600" dirty="0">
              <a:solidFill>
                <a:srgbClr val="FFFFFF"/>
              </a:solidFill>
              <a:latin typeface="Gill Sans"/>
              <a:cs typeface="Gill San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 bwMode="auto">
          <a:xfrm>
            <a:off x="395536" y="2828952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Se ha desarrollado </a:t>
            </a:r>
            <a:r>
              <a:rPr lang="es-ES_tradnl" sz="1600" dirty="0" smtClean="0">
                <a:solidFill>
                  <a:srgbClr val="FFFFFF"/>
                </a:solidFill>
              </a:rPr>
              <a:t>el driver </a:t>
            </a:r>
            <a:r>
              <a:rPr lang="es-ES_tradnl" sz="1600" dirty="0" err="1" smtClean="0">
                <a:solidFill>
                  <a:srgbClr val="FFFFFF"/>
                </a:solidFill>
              </a:rPr>
              <a:t>JdeRobot</a:t>
            </a:r>
            <a:r>
              <a:rPr lang="es-ES_tradnl" sz="1600" dirty="0" smtClean="0">
                <a:solidFill>
                  <a:srgbClr val="FFFFFF"/>
                </a:solidFill>
              </a:rPr>
              <a:t> </a:t>
            </a:r>
            <a:r>
              <a:rPr lang="es-ES_tradnl" sz="1600" dirty="0">
                <a:solidFill>
                  <a:srgbClr val="FFFFFF"/>
                </a:solidFill>
              </a:rPr>
              <a:t>APM Server 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 bwMode="auto">
          <a:xfrm>
            <a:off x="395536" y="3561024"/>
            <a:ext cx="747047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 ha construido la aplicaci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JdeRobot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UAV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Commander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06" y="2347040"/>
            <a:ext cx="884163" cy="98591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51" y="3079112"/>
            <a:ext cx="884163" cy="98591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51" y="3800140"/>
            <a:ext cx="884163" cy="98591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29" y="1651000"/>
            <a:ext cx="884163" cy="98591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12776"/>
            <a:ext cx="4032448" cy="44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Tipos de robots a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éreos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69231" y="1977431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Ala rotatoria</a:t>
            </a:r>
            <a:endParaRPr lang="es-ES" sz="1600" dirty="0">
              <a:latin typeface="Gill San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406615" y="1977431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Ala </a:t>
            </a:r>
            <a:r>
              <a:rPr lang="es-ES" sz="1600" dirty="0" err="1" smtClean="0">
                <a:latin typeface="Gill Sans"/>
              </a:rPr>
              <a:t>FIja</a:t>
            </a:r>
            <a:endParaRPr lang="es-ES" sz="1600" dirty="0">
              <a:latin typeface="Gill San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77" y="3867457"/>
            <a:ext cx="3490042" cy="18726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16" y="2989678"/>
            <a:ext cx="3067921" cy="3067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478714" y="2652884"/>
            <a:ext cx="2409071" cy="121457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78" y="3654447"/>
            <a:ext cx="3448526" cy="2299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52884"/>
            <a:ext cx="1724337" cy="15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Industria audiovisual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44" y="3229667"/>
            <a:ext cx="4854452" cy="277108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43982" y="2409364"/>
            <a:ext cx="19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Ahorro de costes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3982" y="2077571"/>
            <a:ext cx="332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Filmaci</a:t>
            </a:r>
            <a:r>
              <a:rPr lang="es-ES" dirty="0" smtClean="0"/>
              <a:t>ón en lugares extremos 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3982" y="2741157"/>
            <a:ext cx="340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Secuencias y tomas imposibles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299" y="3117244"/>
            <a:ext cx="5126951" cy="2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9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Industria agropecuaria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43982" y="2461603"/>
            <a:ext cx="39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Control mas exhaustivo riego/plagas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3982" y="2077571"/>
            <a:ext cx="409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Pionera en uso de </a:t>
            </a:r>
            <a:r>
              <a:rPr lang="es-ES" dirty="0" err="1" smtClean="0"/>
              <a:t>drones</a:t>
            </a:r>
            <a:r>
              <a:rPr lang="es-ES" dirty="0" smtClean="0"/>
              <a:t> civiles 1990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3982" y="2845635"/>
            <a:ext cx="28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Fumigaci</a:t>
            </a:r>
            <a:r>
              <a:rPr lang="es-ES" dirty="0" smtClean="0"/>
              <a:t>ón mas eficiente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477454" y="1456654"/>
            <a:ext cx="560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¡</a:t>
            </a:r>
            <a:r>
              <a:rPr lang="es-ES" sz="2400" b="1" dirty="0" smtClean="0"/>
              <a:t>40% de los arrozales japoneses tienen un </a:t>
            </a:r>
            <a:r>
              <a:rPr lang="es-ES" sz="2400" b="1" dirty="0" err="1" smtClean="0"/>
              <a:t>drone</a:t>
            </a:r>
            <a:r>
              <a:rPr lang="es-ES" sz="2400" b="1" dirty="0"/>
              <a:t>!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9257" y="3229667"/>
            <a:ext cx="323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Mas atractivo el medio rural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" y="3807933"/>
            <a:ext cx="4385634" cy="21928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-9574" b="9574"/>
          <a:stretch/>
        </p:blipFill>
        <p:spPr>
          <a:xfrm>
            <a:off x="3864897" y="2979321"/>
            <a:ext cx="5145061" cy="30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0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Ingenier</a:t>
            </a:r>
            <a:r>
              <a:rPr lang="es-ES" sz="1600" dirty="0" smtClean="0">
                <a:latin typeface="Gill Sans"/>
              </a:rPr>
              <a:t>ía Civil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222158" y="2050803"/>
            <a:ext cx="19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Ahorro de costes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881299" y="1333500"/>
            <a:ext cx="328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</a:t>
            </a:r>
            <a:r>
              <a:rPr lang="es-ES" dirty="0" smtClean="0"/>
              <a:t>álisis de tendidos eléctricos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22158" y="2473746"/>
            <a:ext cx="243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Menor riesgo humano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881299" y="1681472"/>
            <a:ext cx="426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</a:t>
            </a:r>
            <a:r>
              <a:rPr lang="es-ES" dirty="0" smtClean="0"/>
              <a:t>álisis de estado de oleo/gaseoductos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881299" y="2029444"/>
            <a:ext cx="32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Revisi</a:t>
            </a:r>
            <a:r>
              <a:rPr lang="es-ES" dirty="0" smtClean="0"/>
              <a:t>ón de aerogeneradores.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881299" y="2377416"/>
            <a:ext cx="30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Conservaci</a:t>
            </a:r>
            <a:r>
              <a:rPr lang="es-ES" dirty="0" smtClean="0"/>
              <a:t>ón de carreteras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81299" y="2725386"/>
            <a:ext cx="407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</a:t>
            </a:r>
            <a:r>
              <a:rPr lang="es-ES_tradnl" dirty="0" smtClean="0"/>
              <a:t>antenimiento </a:t>
            </a:r>
            <a:r>
              <a:rPr lang="es-ES_tradnl" dirty="0"/>
              <a:t>de presas y embalses. 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22158" y="2896689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Mayor precisi</a:t>
            </a:r>
            <a:r>
              <a:rPr lang="es-ES" dirty="0" smtClean="0"/>
              <a:t>ón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222158" y="3319632"/>
            <a:ext cx="277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</a:t>
            </a:r>
            <a:r>
              <a:rPr lang="es-ES" dirty="0" smtClean="0"/>
              <a:t>álisis mas exhaustivos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21" y="3358717"/>
            <a:ext cx="3962216" cy="26352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8" y="3816566"/>
            <a:ext cx="4050016" cy="21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Lo que vendr</a:t>
            </a:r>
            <a:r>
              <a:rPr lang="es-ES" sz="1600" dirty="0" smtClean="0">
                <a:latin typeface="Gill Sans"/>
              </a:rPr>
              <a:t>á …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194" name="CuadroTexto 8"/>
          <p:cNvSpPr txBox="1">
            <a:spLocks noChangeArrowheads="1"/>
          </p:cNvSpPr>
          <p:nvPr/>
        </p:nvSpPr>
        <p:spPr bwMode="auto">
          <a:xfrm>
            <a:off x="5683250" y="6376988"/>
            <a:ext cx="458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400" dirty="0">
                <a:solidFill>
                  <a:schemeClr val="tx2"/>
                </a:solidFill>
                <a:latin typeface="Gill Sans" charset="0"/>
                <a:cs typeface="Gill Sans" charset="0"/>
              </a:rPr>
              <a:t>Facultad de Ciencias de la Comunicación</a:t>
            </a:r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32" y="952500"/>
            <a:ext cx="4016275" cy="2676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52" y="1060580"/>
            <a:ext cx="3968750" cy="2460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32" y="957263"/>
            <a:ext cx="4019905" cy="27368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25628"/>
            <a:ext cx="5461588" cy="307214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514" y="1875595"/>
            <a:ext cx="7333608" cy="41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OBJETIVOS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89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enc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Ángulos.thmx</Template>
  <TotalTime>10145</TotalTime>
  <Words>552</Words>
  <Application>Microsoft Macintosh PowerPoint</Application>
  <PresentationFormat>Presentación en pantalla (4:3)</PresentationFormat>
  <Paragraphs>267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ＭＳ Ｐゴシック</vt:lpstr>
      <vt:lpstr>Arial Black</vt:lpstr>
      <vt:lpstr>Calibri</vt:lpstr>
      <vt:lpstr>Gill Sans</vt:lpstr>
      <vt:lpstr>Esencial</vt:lpstr>
      <vt:lpstr>Presentación de PowerPoint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Presentación de PowerPoint</vt:lpstr>
      <vt:lpstr> 1. CAMPUS DE MÓSTOLES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Plantilla titulo 1 blanco</dc:title>
  <dc:creator>Nabil B G</dc:creator>
  <cp:lastModifiedBy>aa aa</cp:lastModifiedBy>
  <cp:revision>69</cp:revision>
  <dcterms:created xsi:type="dcterms:W3CDTF">2015-06-22T10:41:52Z</dcterms:created>
  <dcterms:modified xsi:type="dcterms:W3CDTF">2017-06-10T18:12:11Z</dcterms:modified>
</cp:coreProperties>
</file>